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5"/>
  </p:notesMasterIdLst>
  <p:sldIdLst>
    <p:sldId id="258" r:id="rId2"/>
    <p:sldId id="259" r:id="rId3"/>
    <p:sldId id="271" r:id="rId4"/>
    <p:sldId id="272" r:id="rId5"/>
    <p:sldId id="268" r:id="rId6"/>
    <p:sldId id="264" r:id="rId7"/>
    <p:sldId id="260" r:id="rId8"/>
    <p:sldId id="256" r:id="rId9"/>
    <p:sldId id="257" r:id="rId10"/>
    <p:sldId id="273" r:id="rId11"/>
    <p:sldId id="274" r:id="rId12"/>
    <p:sldId id="280" r:id="rId13"/>
    <p:sldId id="265" r:id="rId14"/>
    <p:sldId id="276" r:id="rId15"/>
    <p:sldId id="275" r:id="rId16"/>
    <p:sldId id="269" r:id="rId17"/>
    <p:sldId id="277" r:id="rId18"/>
    <p:sldId id="278" r:id="rId19"/>
    <p:sldId id="281" r:id="rId20"/>
    <p:sldId id="279" r:id="rId21"/>
    <p:sldId id="282" r:id="rId22"/>
    <p:sldId id="270" r:id="rId23"/>
    <p:sldId id="26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D80000"/>
    <a:srgbClr val="740000"/>
    <a:srgbClr val="3E0000"/>
    <a:srgbClr val="070153"/>
    <a:srgbClr val="7C026B"/>
    <a:srgbClr val="FA06D7"/>
    <a:srgbClr val="004760"/>
    <a:srgbClr val="FF4F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5FBF7-9894-47F9-BDB7-D8A3BAB22783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9D47A-1E89-4422-95A6-4C344D00ECC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41380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69430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4947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5134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31224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14083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91416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63845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829153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068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98293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18531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9101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2148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77756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2730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668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46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80B0EFE-FAED-4960-9E89-F00F092E7D2D}" type="datetimeFigureOut">
              <a:rPr lang="en-NZ" smtClean="0"/>
              <a:t>19/10/2018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E02C75B-63A8-4D3F-830C-9DEBA7F09E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5300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F3C50A-94E4-4B1A-B34D-99F2748C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1678"/>
            <a:ext cx="12202002" cy="790135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0D3D56F-C55C-4D2B-9BF3-31E9AC91F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4578" y="4764024"/>
            <a:ext cx="5193323" cy="1808638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NZ" sz="2400" dirty="0"/>
              <a:t>By Michelle Goodman</a:t>
            </a:r>
          </a:p>
          <a:p>
            <a:r>
              <a:rPr lang="en-NZ" sz="2400" dirty="0"/>
              <a:t>michellegoodman@hotmail.co.nz</a:t>
            </a:r>
          </a:p>
          <a:p>
            <a:r>
              <a:rPr lang="en-NZ" sz="2400" dirty="0"/>
              <a:t>michelle.goodman@canterbury.ac.nz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85FE6FE-0686-4ABA-91BE-9C792466BCD6}"/>
              </a:ext>
            </a:extLst>
          </p:cNvPr>
          <p:cNvSpPr txBox="1">
            <a:spLocks/>
          </p:cNvSpPr>
          <p:nvPr/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endParaRPr lang="en-NZ" sz="4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10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B8822-7375-46A3-A009-8D05523A25F1}"/>
              </a:ext>
            </a:extLst>
          </p:cNvPr>
          <p:cNvSpPr/>
          <p:nvPr/>
        </p:nvSpPr>
        <p:spPr>
          <a:xfrm>
            <a:off x="0" y="-1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F8708-DD2D-43E4-ABC2-6020CF949276}"/>
              </a:ext>
            </a:extLst>
          </p:cNvPr>
          <p:cNvSpPr/>
          <p:nvPr/>
        </p:nvSpPr>
        <p:spPr>
          <a:xfrm>
            <a:off x="0" y="1580050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Surface Stability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B1A6-1E94-4719-AAC5-92D3EB63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15" y="2369558"/>
            <a:ext cx="3920179" cy="2038907"/>
          </a:xfrm>
        </p:spPr>
        <p:txBody>
          <a:bodyPr/>
          <a:lstStyle/>
          <a:p>
            <a:pPr marL="36900" indent="0" algn="ctr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Surface Stability Equation</a:t>
            </a:r>
          </a:p>
          <a:p>
            <a:pPr marL="36900" indent="0" algn="ctr">
              <a:buClrTx/>
              <a:buNone/>
            </a:pPr>
            <a:r>
              <a:rPr lang="en-NZ" dirty="0">
                <a:solidFill>
                  <a:schemeClr val="bg1"/>
                </a:solidFill>
                <a:effectLst/>
              </a:rPr>
              <a:t>or</a:t>
            </a:r>
          </a:p>
          <a:p>
            <a:pPr marL="36900" indent="0" algn="ctr">
              <a:buClrTx/>
              <a:buNone/>
            </a:pPr>
            <a:r>
              <a:rPr lang="en-NZ" dirty="0">
                <a:solidFill>
                  <a:schemeClr val="bg1"/>
                </a:solidFill>
                <a:effectLst/>
              </a:rPr>
              <a:t>Amplitude of Perturbation Equation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rgbClr val="C00000"/>
                </a:solidFill>
              </a:rPr>
              <a:t>1. Problem 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 Red Blood Cell Context      3. Possible Solutions      4. Conclusion</a:t>
            </a:r>
          </a:p>
          <a:p>
            <a:endParaRPr lang="en-NZ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D97E4-3B36-4620-A3BE-13E48A44E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094" y="2084800"/>
            <a:ext cx="7537000" cy="29255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24D260D-1492-4FB3-931E-607D8FA9515D}"/>
              </a:ext>
            </a:extLst>
          </p:cNvPr>
          <p:cNvGrpSpPr/>
          <p:nvPr/>
        </p:nvGrpSpPr>
        <p:grpSpPr>
          <a:xfrm>
            <a:off x="1398318" y="5218146"/>
            <a:ext cx="9384715" cy="1558849"/>
            <a:chOff x="476915" y="4931190"/>
            <a:chExt cx="10868025" cy="18052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EB53DD-D783-4FDB-900F-444D9B0B6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832" y="4931190"/>
              <a:ext cx="10753725" cy="723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CB50E03-AB76-48CA-9BBD-EFDE7BEAE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915" y="5526749"/>
              <a:ext cx="10868025" cy="120967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4737DD5-5BF5-4CEF-883F-F1D460C967D2}"/>
              </a:ext>
            </a:extLst>
          </p:cNvPr>
          <p:cNvSpPr txBox="1"/>
          <p:nvPr/>
        </p:nvSpPr>
        <p:spPr>
          <a:xfrm>
            <a:off x="4608955" y="1596928"/>
            <a:ext cx="8354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000" dirty="0" err="1">
                <a:solidFill>
                  <a:schemeClr val="bg1"/>
                </a:solidFill>
              </a:rPr>
              <a:t>Navier</a:t>
            </a:r>
            <a:r>
              <a:rPr lang="en-NZ" sz="2000" dirty="0">
                <a:solidFill>
                  <a:schemeClr val="bg1"/>
                </a:solidFill>
              </a:rPr>
              <a:t>-Stokes equations and incompressibility conditions</a:t>
            </a:r>
          </a:p>
        </p:txBody>
      </p:sp>
    </p:spTree>
    <p:extLst>
      <p:ext uri="{BB962C8B-B14F-4D97-AF65-F5344CB8AC3E}">
        <p14:creationId xmlns:p14="http://schemas.microsoft.com/office/powerpoint/2010/main" val="2270841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B8822-7375-46A3-A009-8D05523A25F1}"/>
              </a:ext>
            </a:extLst>
          </p:cNvPr>
          <p:cNvSpPr/>
          <p:nvPr/>
        </p:nvSpPr>
        <p:spPr>
          <a:xfrm>
            <a:off x="0" y="-1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F8708-DD2D-43E4-ABC2-6020CF949276}"/>
              </a:ext>
            </a:extLst>
          </p:cNvPr>
          <p:cNvSpPr/>
          <p:nvPr/>
        </p:nvSpPr>
        <p:spPr>
          <a:xfrm>
            <a:off x="0" y="1580050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Surface Stability Equation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B1A6-1E94-4719-AAC5-92D3EB63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15" y="2369558"/>
            <a:ext cx="3920179" cy="2038907"/>
          </a:xfrm>
        </p:spPr>
        <p:txBody>
          <a:bodyPr/>
          <a:lstStyle/>
          <a:p>
            <a:pPr marL="36900" indent="0" algn="ctr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Surface Stability Equation</a:t>
            </a:r>
          </a:p>
          <a:p>
            <a:pPr marL="36900" indent="0" algn="ctr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or</a:t>
            </a:r>
          </a:p>
          <a:p>
            <a:pPr marL="36900" indent="0" algn="ctr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Amplitude of Perturbation Equation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rgbClr val="C00000"/>
                </a:solidFill>
              </a:rPr>
              <a:t>1. Problem 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 Red Blood Cell Context      3. Possible Solutions      4. Conclusion</a:t>
            </a:r>
          </a:p>
          <a:p>
            <a:endParaRPr lang="en-NZ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FAF412-6A50-44F3-B237-CD260451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80" y="2371298"/>
            <a:ext cx="6898640" cy="21154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E6F13C-469E-44E0-9DF1-6CDEDF729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45" y="5240218"/>
            <a:ext cx="10925175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6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B8822-7375-46A3-A009-8D05523A25F1}"/>
              </a:ext>
            </a:extLst>
          </p:cNvPr>
          <p:cNvSpPr/>
          <p:nvPr/>
        </p:nvSpPr>
        <p:spPr>
          <a:xfrm>
            <a:off x="0" y="-1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F8708-DD2D-43E4-ABC2-6020CF949276}"/>
              </a:ext>
            </a:extLst>
          </p:cNvPr>
          <p:cNvSpPr/>
          <p:nvPr/>
        </p:nvSpPr>
        <p:spPr>
          <a:xfrm>
            <a:off x="0" y="1580050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Relationship to Inner Surface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rgbClr val="C00000"/>
                </a:solidFill>
              </a:rPr>
              <a:t>1. Problem 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 Red Blood Cell Context      3. Possible Solutions      4. Conclusion</a:t>
            </a:r>
          </a:p>
          <a:p>
            <a:endParaRPr lang="en-NZ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945598-E0C8-4697-892A-5D1A3ED1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203" y="2020503"/>
            <a:ext cx="8191500" cy="819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F88D7C-8478-4568-8D41-D72EAE1D2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897" y="2839653"/>
            <a:ext cx="7924800" cy="771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2E6063-C0EF-4DD5-B23E-59D42BD70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06" y="3966006"/>
            <a:ext cx="11852031" cy="127527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B1A6-1E94-4719-AAC5-92D3EB63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706" y="1796983"/>
            <a:ext cx="4653885" cy="4973148"/>
          </a:xfrm>
          <a:noFill/>
          <a:ln>
            <a:noFill/>
          </a:ln>
        </p:spPr>
        <p:txBody>
          <a:bodyPr>
            <a:normAutofit/>
          </a:bodyPr>
          <a:lstStyle/>
          <a:p>
            <a:pPr marL="36900" indent="0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Incompressible Fluid + Derivative</a:t>
            </a:r>
          </a:p>
          <a:p>
            <a:pPr marL="36900" indent="0">
              <a:buClrTx/>
              <a:buNone/>
            </a:pPr>
            <a:endParaRPr lang="en-NZ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6900" indent="0">
              <a:buClrTx/>
              <a:buNone/>
            </a:pPr>
            <a:endParaRPr lang="en-NZ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6900" indent="0">
              <a:buClrTx/>
              <a:buNone/>
            </a:pPr>
            <a:endParaRPr lang="en-NZ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6900" indent="0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Unsteady non-linear Bernoulli equation</a:t>
            </a:r>
          </a:p>
          <a:p>
            <a:pPr marL="36900" indent="0">
              <a:buClrTx/>
              <a:buNone/>
            </a:pPr>
            <a:endParaRPr lang="en-NZ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6900" indent="0">
              <a:buClrTx/>
              <a:buNone/>
            </a:pPr>
            <a:endParaRPr lang="en-NZ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6900" indent="0">
              <a:buClrTx/>
              <a:buNone/>
            </a:pPr>
            <a:endParaRPr lang="en-NZ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36900" indent="0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Adiabatic bubble surface relationship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EA1A71-BBBB-4BDB-9EBC-C04D26271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7384" y="5746184"/>
            <a:ext cx="77438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74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Reb Blood Cells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</a:t>
            </a:r>
            <a:r>
              <a:rPr lang="en-NZ" sz="2400" b="1" dirty="0">
                <a:solidFill>
                  <a:srgbClr val="C00000"/>
                </a:solidFill>
              </a:rPr>
              <a:t>2. Red Blood Cell Context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3. Possible Solutions      4. Conclusion</a:t>
            </a:r>
          </a:p>
          <a:p>
            <a:endParaRPr lang="en-NZ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A74608-2770-493A-9BA5-6E71038F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3" y="1996432"/>
            <a:ext cx="7370079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1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0D7930-4EFB-45D8-9A33-63420C083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3" y="1996432"/>
            <a:ext cx="8897130" cy="42519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B2CB41-3824-40F0-BE87-17E3484F4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03" y="1996432"/>
            <a:ext cx="8897130" cy="45262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Reb Blood Cells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</a:t>
            </a:r>
            <a:r>
              <a:rPr lang="en-NZ" sz="2400" b="1" dirty="0">
                <a:solidFill>
                  <a:srgbClr val="C00000"/>
                </a:solidFill>
              </a:rPr>
              <a:t>2. Red Blood Cell Context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3. Possible Solutions      4. Conclusion</a:t>
            </a:r>
          </a:p>
          <a:p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34612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Reb Blood Cells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</a:t>
            </a:r>
            <a:r>
              <a:rPr lang="en-NZ" sz="2400" b="1" dirty="0">
                <a:solidFill>
                  <a:srgbClr val="C00000"/>
                </a:solidFill>
              </a:rPr>
              <a:t>2. Red Blood Cell Context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3. Possible Solutions      4. Conclusion</a:t>
            </a:r>
          </a:p>
          <a:p>
            <a:endParaRPr lang="en-NZ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66587-7B72-4FEC-8315-708F168B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845" y="3429000"/>
            <a:ext cx="9010310" cy="292361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D468E53-D8FC-49EE-8CCB-DDAA2749D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95" y="1867584"/>
            <a:ext cx="11018519" cy="2038907"/>
          </a:xfrm>
        </p:spPr>
        <p:txBody>
          <a:bodyPr>
            <a:normAutofit/>
          </a:bodyPr>
          <a:lstStyle/>
          <a:p>
            <a:pPr marL="36900" indent="0">
              <a:buClrTx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Hereditary Spherocytosis (HS):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  	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HS is a congenital RBC membrane disorder characterized by spherical 								RBCs that have reduced diameter and are intensely </a:t>
            </a:r>
            <a:r>
              <a:rPr lang="en-NZ" dirty="0" err="1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hemoglobinized</a:t>
            </a:r>
            <a:r>
              <a:rPr lang="en-NZ" baseline="3000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[7]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 								HS affects approximately 1 in 2,000 individuals of northern European 								ancestry</a:t>
            </a:r>
            <a:r>
              <a:rPr lang="en-NZ" baseline="30000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[19]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6203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3 Possible Solutions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2. Red Blood Cell Context      </a:t>
            </a:r>
            <a:r>
              <a:rPr lang="en-NZ" sz="2400" b="1" dirty="0">
                <a:solidFill>
                  <a:srgbClr val="C00000"/>
                </a:solidFill>
              </a:rPr>
              <a:t>3. Possible Solutions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4. Conclusion</a:t>
            </a:r>
          </a:p>
          <a:p>
            <a:endParaRPr lang="en-NZ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73CC0-4593-476D-8775-6BB72D9ED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0"/>
          <a:stretch/>
        </p:blipFill>
        <p:spPr>
          <a:xfrm>
            <a:off x="2074416" y="1732449"/>
            <a:ext cx="7455878" cy="25347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13128-4EB0-4E5B-B23F-B6440C6E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0"/>
          <a:stretch/>
        </p:blipFill>
        <p:spPr>
          <a:xfrm>
            <a:off x="4185028" y="4219026"/>
            <a:ext cx="7455878" cy="2534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0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3 Possible Solutions: 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2. Red Blood Cell Context      </a:t>
            </a:r>
            <a:r>
              <a:rPr lang="en-NZ" sz="2400" b="1" dirty="0">
                <a:solidFill>
                  <a:srgbClr val="C00000"/>
                </a:solidFill>
              </a:rPr>
              <a:t>3. Possible Solutions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4. Conclusion</a:t>
            </a:r>
          </a:p>
          <a:p>
            <a:endParaRPr lang="en-NZ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73CC0-4593-476D-8775-6BB72D9ED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7" b="49790"/>
          <a:stretch/>
        </p:blipFill>
        <p:spPr>
          <a:xfrm>
            <a:off x="403310" y="1796984"/>
            <a:ext cx="2669074" cy="17995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5920576-121B-49C4-98F3-F87098142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4145" y="1836763"/>
            <a:ext cx="9013628" cy="1595503"/>
          </a:xfrm>
        </p:spPr>
        <p:txBody>
          <a:bodyPr>
            <a:normAutofit/>
          </a:bodyPr>
          <a:lstStyle/>
          <a:p>
            <a:pPr marL="36900" indent="0">
              <a:buClrTx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Benefits: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  		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Almost direct comparison to water droplet surface stability equation</a:t>
            </a:r>
          </a:p>
          <a:p>
            <a:pPr marL="36900" indent="0">
              <a:buClrTx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Disadvantage: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Least physiological of the cases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324B5-5459-49CF-8F0C-21CF2D63C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98" y="2874362"/>
            <a:ext cx="7068503" cy="1309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35D7D-23EF-4045-A33B-4D2004E2E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98" y="3878852"/>
            <a:ext cx="4037501" cy="71373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6089EB1C-6F55-4069-9198-437CFF78E09E}"/>
              </a:ext>
            </a:extLst>
          </p:cNvPr>
          <p:cNvGrpSpPr/>
          <p:nvPr/>
        </p:nvGrpSpPr>
        <p:grpSpPr>
          <a:xfrm>
            <a:off x="422545" y="4728619"/>
            <a:ext cx="11663468" cy="940062"/>
            <a:chOff x="342625" y="4343429"/>
            <a:chExt cx="11663468" cy="94006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BE6818B-2A28-480D-AF53-0D1F6E77E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05" b="75920"/>
            <a:stretch/>
          </p:blipFill>
          <p:spPr>
            <a:xfrm>
              <a:off x="342625" y="4343429"/>
              <a:ext cx="7068504" cy="82475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35E559-D93E-48DD-9525-D0E57362DF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015" t="23770" r="21979" b="53465"/>
            <a:stretch/>
          </p:blipFill>
          <p:spPr>
            <a:xfrm>
              <a:off x="7411129" y="4388367"/>
              <a:ext cx="4594964" cy="895124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C97E580-48CA-493E-AD2F-EF21CCC33332}"/>
              </a:ext>
            </a:extLst>
          </p:cNvPr>
          <p:cNvGrpSpPr/>
          <p:nvPr/>
        </p:nvGrpSpPr>
        <p:grpSpPr>
          <a:xfrm>
            <a:off x="292607" y="5712406"/>
            <a:ext cx="10289922" cy="895125"/>
            <a:chOff x="662296" y="5384639"/>
            <a:chExt cx="10289922" cy="8951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6C4DEF-272E-4B09-A4C8-6B3536349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087" t="58887" b="18348"/>
            <a:stretch/>
          </p:blipFill>
          <p:spPr>
            <a:xfrm>
              <a:off x="662296" y="5384639"/>
              <a:ext cx="6567505" cy="8951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EB07190-F189-479B-812A-46CFFB86B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08" t="80940" r="15986"/>
            <a:stretch/>
          </p:blipFill>
          <p:spPr>
            <a:xfrm>
              <a:off x="6611712" y="5530332"/>
              <a:ext cx="4340506" cy="7494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972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3 Possible Solutions: 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2. Red Blood Cell Context      </a:t>
            </a:r>
            <a:r>
              <a:rPr lang="en-NZ" sz="2400" b="1" dirty="0">
                <a:solidFill>
                  <a:srgbClr val="C00000"/>
                </a:solidFill>
              </a:rPr>
              <a:t>3. Possible Solutions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4. Conclusion</a:t>
            </a:r>
          </a:p>
          <a:p>
            <a:endParaRPr lang="en-NZ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73CC0-4593-476D-8775-6BB72D9ED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 b="49790"/>
          <a:stretch/>
        </p:blipFill>
        <p:spPr>
          <a:xfrm>
            <a:off x="256032" y="3478369"/>
            <a:ext cx="2651760" cy="17995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E9194F1-D560-492D-98A3-D05D91A93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439" y="1836763"/>
            <a:ext cx="8870961" cy="1595503"/>
          </a:xfrm>
        </p:spPr>
        <p:txBody>
          <a:bodyPr>
            <a:normAutofit/>
          </a:bodyPr>
          <a:lstStyle/>
          <a:p>
            <a:pPr marL="36900" indent="0">
              <a:buClrTx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Benefits: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  		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Again, direct comparison to water droplet surface stability Equation</a:t>
            </a:r>
          </a:p>
          <a:p>
            <a:pPr marL="36900" indent="0">
              <a:buClrTx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Disadvantage: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Approximating the wall as a gel</a:t>
            </a:r>
          </a:p>
          <a:p>
            <a:pPr marL="36900" indent="0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			Wall thickness is so small that it is likely to cause instabilities in 						solving – Need a fine mesh size / small time step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5B86BD3-263A-4A8F-A77E-2460B6E09701}"/>
              </a:ext>
            </a:extLst>
          </p:cNvPr>
          <p:cNvSpPr txBox="1">
            <a:spLocks/>
          </p:cNvSpPr>
          <p:nvPr/>
        </p:nvSpPr>
        <p:spPr>
          <a:xfrm>
            <a:off x="3321038" y="5162131"/>
            <a:ext cx="8870961" cy="15955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ClrTx/>
              <a:buFont typeface="Wingdings 2" charset="2"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Use: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</a:p>
          <a:p>
            <a:pPr>
              <a:buClrTx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The same Surface Stability Equation from Option A</a:t>
            </a:r>
          </a:p>
          <a:p>
            <a:pPr>
              <a:buClrTx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The same inner surface equations from the water droplet	</a:t>
            </a:r>
          </a:p>
          <a:p>
            <a:pPr marL="36900" indent="0">
              <a:buClrTx/>
              <a:buFont typeface="Wingdings 2" charset="2"/>
              <a:buNone/>
            </a:pPr>
            <a:endParaRPr lang="en-NZ" dirty="0">
              <a:ln>
                <a:noFill/>
              </a:ln>
              <a:solidFill>
                <a:schemeClr val="bg1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C23FF3-6A3D-4E46-B694-F3A34938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184" y="3633027"/>
            <a:ext cx="7379677" cy="132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91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3 Possible Solutions: 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2. Red Blood Cell Context      </a:t>
            </a:r>
            <a:r>
              <a:rPr lang="en-NZ" sz="2400" b="1" dirty="0">
                <a:solidFill>
                  <a:srgbClr val="C00000"/>
                </a:solidFill>
              </a:rPr>
              <a:t>3. Possible Solutions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4. Conclusion</a:t>
            </a:r>
          </a:p>
          <a:p>
            <a:endParaRPr lang="en-NZ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973CC0-4593-476D-8775-6BB72D9ED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4" b="49790"/>
          <a:stretch/>
        </p:blipFill>
        <p:spPr>
          <a:xfrm>
            <a:off x="256032" y="3478369"/>
            <a:ext cx="2651760" cy="17995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E9194F1-D560-492D-98A3-D05D91A93C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2439" y="4571745"/>
                <a:ext cx="8870961" cy="2025825"/>
              </a:xfrm>
            </p:spPr>
            <p:txBody>
              <a:bodyPr>
                <a:normAutofit/>
              </a:bodyPr>
              <a:lstStyle/>
              <a:p>
                <a:pPr marL="36900" indent="0">
                  <a:buClrTx/>
                  <a:buNone/>
                </a:pPr>
                <a:r>
                  <a:rPr lang="en-NZ" u="sng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Cell Wall Rupture:</a:t>
                </a: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  	</a:t>
                </a: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Should the cell wall rupture these dynamics become null and 						void  and Option A should take over. The threshold shear 							stress, above which extensive cell damage which is directly 						due to shear stress, is 1500 dynes/cm</a:t>
                </a:r>
                <a:r>
                  <a:rPr lang="en-NZ" baseline="3000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2</a:t>
                </a: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(= 150 Pa) </a:t>
                </a:r>
                <a:r>
                  <a:rPr lang="en-NZ" baseline="3000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[16]</a:t>
                </a: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</a:t>
                </a:r>
              </a:p>
              <a:p>
                <a:pPr marL="36900" indent="0">
                  <a:buClrTx/>
                  <a:buNone/>
                </a:pP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					</a:t>
                </a:r>
                <a:r>
                  <a:rPr lang="en-NZ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Ie</a:t>
                </a: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for rupture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NZ" b="0" i="0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NZ" b="0" i="1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NZ" b="0" i="1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𝑖𝑛𝑠𝑖𝑑𝑒</m:t>
                            </m:r>
                          </m:sub>
                        </m:sSub>
                        <m:r>
                          <a:rPr lang="en-NZ" b="0" i="1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− </m:t>
                        </m:r>
                        <m:r>
                          <a:rPr lang="en-NZ" i="1" dirty="0" smtClean="0">
                            <a:ln>
                              <a:noFill/>
                            </a:ln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cs typeface="Calibri Light" panose="020F0302020204030204" pitchFamily="34" charset="0"/>
                          </a:rPr>
                          <m:t> </m:t>
                        </m:r>
                        <m:sSub>
                          <m:sSubPr>
                            <m:ctrlPr>
                              <a:rPr lang="en-NZ" b="0" i="1" dirty="0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</m:ctrlPr>
                          </m:sSubPr>
                          <m:e>
                            <m:r>
                              <a:rPr lang="en-NZ" i="1" dirty="0" err="1" smtClean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NZ" i="1" dirty="0">
                                <a:ln>
                                  <a:noFill/>
                                </a:ln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cs typeface="Calibri Light" panose="020F0302020204030204" pitchFamily="34" charset="0"/>
                              </a:rPr>
                              <m:t>𝑜𝑢𝑡𝑠𝑖𝑑𝑒</m:t>
                            </m:r>
                          </m:sub>
                        </m:sSub>
                      </m:e>
                    </m:d>
                    <m:r>
                      <a:rPr lang="en-NZ" b="0" i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≥</m:t>
                    </m:r>
                    <m:r>
                      <a:rPr lang="en-NZ" i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150 </m:t>
                    </m:r>
                    <m:r>
                      <a:rPr lang="en-NZ" i="1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cs typeface="Calibri Light" panose="020F0302020204030204" pitchFamily="34" charset="0"/>
                      </a:rPr>
                      <m:t>𝑃𝑎</m:t>
                    </m:r>
                  </m:oMath>
                </a14:m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Calibri Light" panose="020F0302020204030204" pitchFamily="34" charset="0"/>
                    <a:cs typeface="Calibri Light" panose="020F0302020204030204" pitchFamily="34" charset="0"/>
                  </a:rPr>
                  <a:t>. 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BE9194F1-D560-492D-98A3-D05D91A93C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2439" y="4571745"/>
                <a:ext cx="8870961" cy="202582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F1FF52C-1166-4AA8-9BD4-8D551587A8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038" y="2180545"/>
            <a:ext cx="5980367" cy="134537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3B06449-5D2D-4331-B813-732AE054127D}"/>
              </a:ext>
            </a:extLst>
          </p:cNvPr>
          <p:cNvSpPr txBox="1">
            <a:spLocks/>
          </p:cNvSpPr>
          <p:nvPr/>
        </p:nvSpPr>
        <p:spPr>
          <a:xfrm>
            <a:off x="2907792" y="1723400"/>
            <a:ext cx="8870961" cy="159550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ClrTx/>
              <a:buFont typeface="Wingdings 2" charset="2"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Surface Tension: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  		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Normally not obtainable, however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1700DB-252F-48FD-A8E6-A6D0BE1810EE}"/>
              </a:ext>
            </a:extLst>
          </p:cNvPr>
          <p:cNvGrpSpPr/>
          <p:nvPr/>
        </p:nvGrpSpPr>
        <p:grpSpPr>
          <a:xfrm>
            <a:off x="3899197" y="3678907"/>
            <a:ext cx="5881028" cy="393514"/>
            <a:chOff x="3598254" y="3678907"/>
            <a:chExt cx="5881028" cy="3935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B2A0B0-2672-4ED1-8EAF-37FA6C6BC9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0663"/>
            <a:stretch/>
          </p:blipFill>
          <p:spPr>
            <a:xfrm>
              <a:off x="3598254" y="3678907"/>
              <a:ext cx="4389412" cy="39351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DB0DCFE-5372-48CC-A891-347B2170D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279" b="9610"/>
            <a:stretch/>
          </p:blipFill>
          <p:spPr>
            <a:xfrm>
              <a:off x="8041006" y="3678907"/>
              <a:ext cx="1438276" cy="36299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645D459-3B19-4D22-A224-A137342F0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4208" y="1763844"/>
            <a:ext cx="318777" cy="39953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EFC3FB-84D6-470F-BFB7-FC5AFDEF2B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67794" y="2641481"/>
            <a:ext cx="687220" cy="52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8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AFBC99-9612-4153-A8BE-A322C2E7A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1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9DCED3-7282-4738-9EF7-73F22EAC9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1" y="-915419"/>
            <a:ext cx="7048499" cy="5286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8B9E4C-E353-465D-A6AB-52A24CA296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59"/>
          <a:stretch/>
        </p:blipFill>
        <p:spPr>
          <a:xfrm>
            <a:off x="5890846" y="3231698"/>
            <a:ext cx="6301154" cy="39385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644138-3688-4A6D-9717-77E0659DCB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r="13734"/>
          <a:stretch/>
        </p:blipFill>
        <p:spPr>
          <a:xfrm>
            <a:off x="3448050" y="3231698"/>
            <a:ext cx="3676650" cy="362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19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3 Possible Solutions: 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2. Red Blood Cell Context      </a:t>
            </a:r>
            <a:r>
              <a:rPr lang="en-NZ" sz="2400" b="1" dirty="0">
                <a:solidFill>
                  <a:srgbClr val="C00000"/>
                </a:solidFill>
              </a:rPr>
              <a:t>3. Possible Solutions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4. Conclusion</a:t>
            </a:r>
          </a:p>
          <a:p>
            <a:endParaRPr lang="en-N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113128-4EB0-4E5B-B23F-B6440C6E44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0"/>
          <a:stretch/>
        </p:blipFill>
        <p:spPr>
          <a:xfrm>
            <a:off x="328506" y="4970551"/>
            <a:ext cx="5293402" cy="179958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B8D44CB-5C69-44F2-A0CD-C1150761B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2439" y="1836763"/>
            <a:ext cx="8870961" cy="1352562"/>
          </a:xfrm>
        </p:spPr>
        <p:txBody>
          <a:bodyPr>
            <a:normAutofit/>
          </a:bodyPr>
          <a:lstStyle/>
          <a:p>
            <a:pPr marL="36900" indent="0">
              <a:buClrTx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Benefits: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  		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Most physiological of the cases</a:t>
            </a:r>
          </a:p>
          <a:p>
            <a:pPr marL="36900" indent="0">
              <a:buClrTx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Disadvantage: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Computation time, Most intricate maths</a:t>
            </a:r>
          </a:p>
          <a:p>
            <a:pPr marL="36900" indent="0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			Position Dependent,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7E6C1-4B5E-436A-AAA1-F04A7E81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06" y="1839370"/>
            <a:ext cx="1976317" cy="1935251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982A1DE-1D47-4718-A237-3E7E356C8748}"/>
              </a:ext>
            </a:extLst>
          </p:cNvPr>
          <p:cNvGrpSpPr/>
          <p:nvPr/>
        </p:nvGrpSpPr>
        <p:grpSpPr>
          <a:xfrm>
            <a:off x="3092438" y="3362372"/>
            <a:ext cx="8870961" cy="2332137"/>
            <a:chOff x="3092438" y="2945812"/>
            <a:chExt cx="8870961" cy="2332137"/>
          </a:xfrm>
        </p:grpSpPr>
        <p:sp>
          <p:nvSpPr>
            <p:cNvPr id="13" name="Content Placeholder 2">
              <a:extLst>
                <a:ext uri="{FF2B5EF4-FFF2-40B4-BE49-F238E27FC236}">
                  <a16:creationId xmlns:a16="http://schemas.microsoft.com/office/drawing/2014/main" id="{C23F502C-7ABE-4D1F-9299-0A4DCBBAB13D}"/>
                </a:ext>
              </a:extLst>
            </p:cNvPr>
            <p:cNvSpPr txBox="1">
              <a:spLocks/>
            </p:cNvSpPr>
            <p:nvPr/>
          </p:nvSpPr>
          <p:spPr>
            <a:xfrm>
              <a:off x="3092438" y="2945812"/>
              <a:ext cx="8870961" cy="2332137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t">
              <a:normAutofit/>
            </a:bodyPr>
            <a:lstStyle>
              <a:lvl1pPr marL="3429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>
                <a:buClrTx/>
                <a:buNone/>
              </a:pPr>
              <a:r>
                <a:rPr lang="en-NZ" u="sng" dirty="0">
                  <a:ln>
                    <a:noFill/>
                  </a:ln>
                  <a:solidFill>
                    <a:schemeClr val="bg1"/>
                  </a:solidFill>
                  <a:effectLst/>
                </a:rPr>
                <a:t>Thin Wall Model:</a:t>
              </a:r>
              <a:r>
                <a:rPr lang="en-NZ" dirty="0">
                  <a:ln>
                    <a:noFill/>
                  </a:ln>
                  <a:solidFill>
                    <a:schemeClr val="bg1"/>
                  </a:solidFill>
                  <a:effectLst/>
                </a:rPr>
                <a:t>  		</a:t>
              </a:r>
              <a:r>
                <a:rPr lang="en-NZ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Donnell-</a:t>
              </a:r>
              <a:r>
                <a:rPr lang="en-NZ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Mushtari</a:t>
              </a:r>
              <a:r>
                <a:rPr lang="en-NZ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-</a:t>
              </a:r>
              <a:r>
                <a:rPr lang="en-NZ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Vlasov</a:t>
              </a:r>
              <a:r>
                <a:rPr lang="en-NZ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 (DMV) </a:t>
              </a:r>
              <a:r>
                <a:rPr lang="en-NZ" baseline="3000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[12]</a:t>
              </a:r>
              <a:r>
                <a:rPr lang="en-NZ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rPr>
                <a:t>  based upon the 								Kirchhoff-Love theory of plates as a two-dimensional 								mathematical model extension of the 											Euler-Bernoulli beam theory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FDFFBF5-EDB4-49F5-8821-9999DF495ADE}"/>
                </a:ext>
              </a:extLst>
            </p:cNvPr>
            <p:cNvSpPr/>
            <p:nvPr/>
          </p:nvSpPr>
          <p:spPr>
            <a:xfrm>
              <a:off x="5701664" y="3098715"/>
              <a:ext cx="131107" cy="117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2C5045-67C3-479F-BA12-598CB5BCF9DB}"/>
                </a:ext>
              </a:extLst>
            </p:cNvPr>
            <p:cNvSpPr/>
            <p:nvPr/>
          </p:nvSpPr>
          <p:spPr>
            <a:xfrm>
              <a:off x="5701664" y="3396282"/>
              <a:ext cx="131107" cy="117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DE747E-ED10-4D21-8497-A6B4FB3CDCE9}"/>
                </a:ext>
              </a:extLst>
            </p:cNvPr>
            <p:cNvSpPr/>
            <p:nvPr/>
          </p:nvSpPr>
          <p:spPr>
            <a:xfrm>
              <a:off x="5701663" y="4016294"/>
              <a:ext cx="131107" cy="1177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F7F5F10-535F-4745-8271-77B348334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841" y="5685180"/>
            <a:ext cx="8332153" cy="91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46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ACCEE-1213-4DB8-B154-B321C2518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24" y="4504176"/>
            <a:ext cx="8867775" cy="1000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3 Possible Solutions: 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2. Red Blood Cell Context      </a:t>
            </a:r>
            <a:r>
              <a:rPr lang="en-NZ" sz="2400" b="1" dirty="0">
                <a:solidFill>
                  <a:srgbClr val="C00000"/>
                </a:solidFill>
              </a:rPr>
              <a:t>3. Possible Solutions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4. Conclusion</a:t>
            </a:r>
          </a:p>
          <a:p>
            <a:endParaRPr lang="en-NZ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113128-4EB0-4E5B-B23F-B6440C6E44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0"/>
          <a:stretch/>
        </p:blipFill>
        <p:spPr>
          <a:xfrm>
            <a:off x="328506" y="4970551"/>
            <a:ext cx="5293402" cy="17995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52A083-8EF9-484D-BFEB-8DBBA36A5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311" y="1583152"/>
            <a:ext cx="6753225" cy="904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DC04822-B6F9-4CE9-9793-E803DDBD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428" y="5912979"/>
            <a:ext cx="7800975" cy="85725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4AC4901-1BE8-463A-97DE-713598D305DD}"/>
              </a:ext>
            </a:extLst>
          </p:cNvPr>
          <p:cNvGrpSpPr/>
          <p:nvPr/>
        </p:nvGrpSpPr>
        <p:grpSpPr>
          <a:xfrm>
            <a:off x="1867401" y="2834312"/>
            <a:ext cx="9694430" cy="998883"/>
            <a:chOff x="1691557" y="2517795"/>
            <a:chExt cx="9694430" cy="9988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AFB9943-61C8-4A2A-BF31-44A194F5C4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6936" t="12976" r="3932" b="72361"/>
            <a:stretch/>
          </p:blipFill>
          <p:spPr>
            <a:xfrm>
              <a:off x="10690124" y="2751905"/>
              <a:ext cx="695863" cy="36451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77C345-4DC7-4493-8A96-8E1552FFA4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8065" b="66527"/>
            <a:stretch/>
          </p:blipFill>
          <p:spPr>
            <a:xfrm>
              <a:off x="1691557" y="2517795"/>
              <a:ext cx="3957403" cy="83213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2706FCA-63C1-472F-89D0-0D27B46C1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3473" r="48065" b="33055"/>
            <a:stretch/>
          </p:blipFill>
          <p:spPr>
            <a:xfrm>
              <a:off x="5926708" y="2684539"/>
              <a:ext cx="3957403" cy="832139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8C7DC10-2D87-4A78-8082-CF31736458E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097" r="3947"/>
          <a:stretch/>
        </p:blipFill>
        <p:spPr>
          <a:xfrm>
            <a:off x="4322358" y="3753592"/>
            <a:ext cx="7319149" cy="81797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6157119-31AD-487D-91E6-FF017C837A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423" t="39394" b="45266"/>
          <a:stretch/>
        </p:blipFill>
        <p:spPr>
          <a:xfrm>
            <a:off x="11561831" y="3058497"/>
            <a:ext cx="806013" cy="3813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8D44CB-5C69-44F2-A0CD-C1150761B8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078" y="1646381"/>
                <a:ext cx="10605045" cy="4807173"/>
              </a:xfrm>
            </p:spPr>
            <p:txBody>
              <a:bodyPr>
                <a:normAutofit/>
              </a:bodyPr>
              <a:lstStyle/>
              <a:p>
                <a:pPr marL="36900" indent="0">
                  <a:buClrTx/>
                  <a:buNone/>
                </a:pPr>
                <a:r>
                  <a:rPr lang="en-NZ" dirty="0" err="1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Equi</a:t>
                </a: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-biaxial Stress:</a:t>
                </a:r>
              </a:p>
              <a:p>
                <a:pPr marL="36900" indent="0">
                  <a:buClrTx/>
                  <a:buNone/>
                </a:pPr>
                <a:endParaRPr lang="en-NZ" sz="1800" dirty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  <a:p>
                <a:pPr marL="36900" indent="0">
                  <a:buClrTx/>
                  <a:buNone/>
                </a:pP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Airy stress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Z" b="0" i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F to satisfy in plane equilibrium and additional compatibility condition:</a:t>
                </a:r>
              </a:p>
              <a:p>
                <a:pPr marL="36900" indent="0">
                  <a:buClrTx/>
                  <a:buNone/>
                </a:pPr>
                <a:endParaRPr lang="en-NZ" dirty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  <a:p>
                <a:pPr marL="36900" indent="0">
                  <a:buClrTx/>
                  <a:buNone/>
                </a:pP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where:</a:t>
                </a:r>
              </a:p>
              <a:p>
                <a:pPr marL="36900" indent="0">
                  <a:buClrTx/>
                  <a:buNone/>
                </a:pPr>
                <a:endParaRPr lang="en-NZ" dirty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  <a:p>
                <a:pPr marL="36900" indent="0">
                  <a:buClrTx/>
                  <a:buNone/>
                </a:pP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Laplacian operator: </a:t>
                </a:r>
              </a:p>
              <a:p>
                <a:pPr marL="36900" indent="0">
                  <a:buClrTx/>
                  <a:buNone/>
                </a:pPr>
                <a:endParaRPr lang="en-NZ" sz="1800" dirty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  <a:p>
                <a:pPr marL="36900" indent="0">
                  <a:buClrTx/>
                  <a:buNone/>
                </a:pPr>
                <a:endParaRPr lang="en-NZ" dirty="0">
                  <a:ln>
                    <a:noFill/>
                  </a:ln>
                  <a:solidFill>
                    <a:schemeClr val="bg1"/>
                  </a:solidFill>
                  <a:effectLst/>
                </a:endParaRPr>
              </a:p>
              <a:p>
                <a:pPr marL="36900" indent="0">
                  <a:buClrTx/>
                  <a:buNone/>
                </a:pPr>
                <a:r>
                  <a:rPr lang="en-NZ" dirty="0">
                    <a:ln>
                      <a:noFill/>
                    </a:ln>
                    <a:solidFill>
                      <a:schemeClr val="bg1"/>
                    </a:solidFill>
                    <a:effectLst/>
                  </a:rPr>
                  <a:t>							Finally the Amplitude of Perturbation Equation is:</a:t>
                </a:r>
                <a:endParaRPr lang="en-NZ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36900" indent="0">
                  <a:buClrTx/>
                  <a:buNone/>
                </a:pPr>
                <a:endParaRPr lang="en-NZ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marL="36900" indent="0">
                  <a:buClrTx/>
                  <a:buNone/>
                </a:pPr>
                <a:endParaRPr lang="en-NZ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B8D44CB-5C69-44F2-A0CD-C1150761B8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078" y="1646381"/>
                <a:ext cx="10605045" cy="4807173"/>
              </a:xfr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B2F56FA-A736-457E-BC20-C00208B771E0}"/>
              </a:ext>
            </a:extLst>
          </p:cNvPr>
          <p:cNvSpPr/>
          <p:nvPr/>
        </p:nvSpPr>
        <p:spPr>
          <a:xfrm>
            <a:off x="3182815" y="5504301"/>
            <a:ext cx="8608884" cy="1252807"/>
          </a:xfrm>
          <a:prstGeom prst="rect">
            <a:avLst/>
          </a:prstGeom>
          <a:solidFill>
            <a:srgbClr val="D80000">
              <a:alpha val="12941"/>
            </a:srgbClr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847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3830845-83B7-4543-B48D-7E3BAD668513}"/>
              </a:ext>
            </a:extLst>
          </p:cNvPr>
          <p:cNvSpPr/>
          <p:nvPr/>
        </p:nvSpPr>
        <p:spPr>
          <a:xfrm>
            <a:off x="0" y="0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358298-D720-4C3A-ACAB-F5B42017847C}"/>
              </a:ext>
            </a:extLst>
          </p:cNvPr>
          <p:cNvSpPr/>
          <p:nvPr/>
        </p:nvSpPr>
        <p:spPr>
          <a:xfrm>
            <a:off x="0" y="1580051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1. Problem      2. Red Blood Cell Context      3. Possible Solutions      </a:t>
            </a:r>
            <a:r>
              <a:rPr lang="en-NZ" sz="2400" b="1" dirty="0">
                <a:solidFill>
                  <a:srgbClr val="C00000"/>
                </a:solidFill>
              </a:rPr>
              <a:t>4. Conclusion</a:t>
            </a:r>
          </a:p>
          <a:p>
            <a:endParaRPr lang="en-NZ" b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91C01C2-4D67-4AB9-8205-6B09C699D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355" y="4205428"/>
            <a:ext cx="4997725" cy="861082"/>
          </a:xfrm>
        </p:spPr>
        <p:txBody>
          <a:bodyPr>
            <a:normAutofit/>
          </a:bodyPr>
          <a:lstStyle/>
          <a:p>
            <a:pPr>
              <a:buClrTx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Increase physiological relevance </a:t>
            </a:r>
          </a:p>
          <a:p>
            <a:pPr>
              <a:buClrTx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Becomes more difficult to solve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CA6D8D-52D5-4C11-9E8B-73F3FEC85D3E}"/>
              </a:ext>
            </a:extLst>
          </p:cNvPr>
          <p:cNvGrpSpPr/>
          <p:nvPr/>
        </p:nvGrpSpPr>
        <p:grpSpPr>
          <a:xfrm>
            <a:off x="349651" y="1791221"/>
            <a:ext cx="11640309" cy="1988145"/>
            <a:chOff x="-60960" y="3709807"/>
            <a:chExt cx="11640309" cy="19881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A29F152-3F36-4C7B-B46D-8FE52939EB5B}"/>
                </a:ext>
              </a:extLst>
            </p:cNvPr>
            <p:cNvGrpSpPr/>
            <p:nvPr/>
          </p:nvGrpSpPr>
          <p:grpSpPr>
            <a:xfrm>
              <a:off x="2893229" y="3709807"/>
              <a:ext cx="8686120" cy="1988145"/>
              <a:chOff x="2404895" y="2415761"/>
              <a:chExt cx="11417992" cy="261343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0169957-EB83-4755-AD3A-C0F169F370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9790"/>
              <a:stretch/>
            </p:blipFill>
            <p:spPr>
              <a:xfrm>
                <a:off x="2404895" y="2494447"/>
                <a:ext cx="7455878" cy="2534751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D62BDCA-0287-4C2E-9B50-19B72DA1DF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90" r="49382"/>
              <a:stretch/>
            </p:blipFill>
            <p:spPr>
              <a:xfrm>
                <a:off x="10048897" y="2415761"/>
                <a:ext cx="3773990" cy="2534751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B380723-ACBF-4637-99AC-598EDE770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01"/>
            <a:stretch/>
          </p:blipFill>
          <p:spPr>
            <a:xfrm>
              <a:off x="-60960" y="3769667"/>
              <a:ext cx="2837613" cy="1863869"/>
            </a:xfrm>
            <a:prstGeom prst="rect">
              <a:avLst/>
            </a:prstGeom>
          </p:spPr>
        </p:pic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305625-5B18-4B3B-B334-B28687397956}"/>
              </a:ext>
            </a:extLst>
          </p:cNvPr>
          <p:cNvCxnSpPr/>
          <p:nvPr/>
        </p:nvCxnSpPr>
        <p:spPr>
          <a:xfrm>
            <a:off x="3840480" y="4020312"/>
            <a:ext cx="712317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150ACF0-3E25-4CDE-9399-DFA1D8F65D83}"/>
              </a:ext>
            </a:extLst>
          </p:cNvPr>
          <p:cNvSpPr txBox="1">
            <a:spLocks/>
          </p:cNvSpPr>
          <p:nvPr/>
        </p:nvSpPr>
        <p:spPr>
          <a:xfrm>
            <a:off x="247975" y="5234682"/>
            <a:ext cx="11527465" cy="135256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ClrTx/>
              <a:buNone/>
            </a:pPr>
            <a:r>
              <a:rPr lang="en-NZ" u="sng" dirty="0">
                <a:ln>
                  <a:noFill/>
                </a:ln>
                <a:solidFill>
                  <a:schemeClr val="bg1"/>
                </a:solidFill>
                <a:effectLst/>
              </a:rPr>
              <a:t>Possible Future Work:</a:t>
            </a: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Incorporating amplitude of perturbation equations with the entire sphere dynamics, 							Option A is trivial, Option B is somewhat easy but Option C is difficult  </a:t>
            </a:r>
          </a:p>
          <a:p>
            <a:pPr marL="36900" indent="0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						Comparison with raw data, without raw data of a RBC under deformation there is no 							way of validating the equations.</a:t>
            </a:r>
          </a:p>
        </p:txBody>
      </p:sp>
    </p:spTree>
    <p:extLst>
      <p:ext uri="{BB962C8B-B14F-4D97-AF65-F5344CB8AC3E}">
        <p14:creationId xmlns:p14="http://schemas.microsoft.com/office/powerpoint/2010/main" val="275088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941480-20F8-4B5C-A549-79AD875B4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452" y="980843"/>
            <a:ext cx="6210300" cy="465772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7819DD-2AE4-49BA-84E5-3F24671CC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" y="4327698"/>
            <a:ext cx="7820024" cy="2530302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64D8EC-EBE8-4F1A-88AA-68AAD9F855B4}"/>
              </a:ext>
            </a:extLst>
          </p:cNvPr>
          <p:cNvSpPr/>
          <p:nvPr/>
        </p:nvSpPr>
        <p:spPr>
          <a:xfrm>
            <a:off x="0" y="0"/>
            <a:ext cx="12192000" cy="12382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95E021-ABB9-4F74-A457-FF2A5768E56C}"/>
              </a:ext>
            </a:extLst>
          </p:cNvPr>
          <p:cNvSpPr txBox="1">
            <a:spLocks/>
          </p:cNvSpPr>
          <p:nvPr/>
        </p:nvSpPr>
        <p:spPr>
          <a:xfrm>
            <a:off x="913795" y="17145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b="1" dirty="0">
                <a:solidFill>
                  <a:schemeClr val="bg1"/>
                </a:solidFill>
                <a:effectLst/>
              </a:rPr>
              <a:t>Come to New Zealand!</a:t>
            </a:r>
            <a:endParaRPr lang="en-NZ" dirty="0">
              <a:solidFill>
                <a:schemeClr val="bg1"/>
              </a:solidFill>
              <a:effectLst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BA4E01-84CB-417F-B743-534847E9A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49" y="1257299"/>
            <a:ext cx="4629150" cy="3471862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355105F6-5101-4844-A493-A740A68D1391}"/>
              </a:ext>
            </a:extLst>
          </p:cNvPr>
          <p:cNvSpPr txBox="1">
            <a:spLocks/>
          </p:cNvSpPr>
          <p:nvPr/>
        </p:nvSpPr>
        <p:spPr>
          <a:xfrm>
            <a:off x="7556753" y="4663440"/>
            <a:ext cx="4635247" cy="2194560"/>
          </a:xfrm>
          <a:prstGeom prst="rect">
            <a:avLst/>
          </a:prstGeom>
          <a:solidFill>
            <a:schemeClr val="bg1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NZ" dirty="0"/>
              <a:t>By Michelle Goodman</a:t>
            </a:r>
          </a:p>
          <a:p>
            <a:pPr marL="36900" indent="0" algn="ctr">
              <a:buNone/>
            </a:pPr>
            <a:r>
              <a:rPr lang="en-NZ" dirty="0"/>
              <a:t>michellegoodman@hotmail.co.nz</a:t>
            </a:r>
          </a:p>
          <a:p>
            <a:pPr marL="36900" indent="0" algn="ctr">
              <a:buNone/>
            </a:pPr>
            <a:r>
              <a:rPr lang="en-NZ" dirty="0"/>
              <a:t>michelle.goodman@canterbury.ac.nz</a:t>
            </a:r>
          </a:p>
        </p:txBody>
      </p:sp>
    </p:spTree>
    <p:extLst>
      <p:ext uri="{BB962C8B-B14F-4D97-AF65-F5344CB8AC3E}">
        <p14:creationId xmlns:p14="http://schemas.microsoft.com/office/powerpoint/2010/main" val="256989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976D266-E5EF-465C-869E-F251A69DB3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50"/>
          <a:stretch/>
        </p:blipFill>
        <p:spPr>
          <a:xfrm rot="10800000">
            <a:off x="2835520" y="0"/>
            <a:ext cx="5405648" cy="32805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CDC4D-0663-4F64-BEEB-3460E987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50" y="-24895"/>
            <a:ext cx="4133850" cy="6882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B5ACAF-5992-4EEE-84B5-DB011176A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903" y="2906101"/>
            <a:ext cx="5890846" cy="39272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C343729-BB7F-4F7E-8B80-518CB08CCA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2" r="21826" b="15142"/>
          <a:stretch/>
        </p:blipFill>
        <p:spPr>
          <a:xfrm rot="10800000">
            <a:off x="5420457" y="3429000"/>
            <a:ext cx="2705208" cy="3004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8345D-285B-40D0-AE20-9F8B11E0A1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r="15534"/>
          <a:stretch/>
        </p:blipFill>
        <p:spPr>
          <a:xfrm>
            <a:off x="0" y="-24895"/>
            <a:ext cx="2895600" cy="293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87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D3F074-0BE6-4913-AED7-62BC6BEB00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73660" cy="38510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4B23AA-D9DD-4893-9DC0-E3C1F8214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08" y="0"/>
            <a:ext cx="6424244" cy="36136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DCF20D-B0F4-4E24-B512-79FE6AD85C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8"/>
          <a:stretch/>
        </p:blipFill>
        <p:spPr>
          <a:xfrm>
            <a:off x="-10648" y="3244360"/>
            <a:ext cx="5767756" cy="36136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A41D9-8921-4544-855D-E0E620421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84" y="3244360"/>
            <a:ext cx="6407692" cy="384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25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A3989F-AF60-4134-B3CE-DE229E249CD0}"/>
              </a:ext>
            </a:extLst>
          </p:cNvPr>
          <p:cNvSpPr/>
          <p:nvPr/>
        </p:nvSpPr>
        <p:spPr>
          <a:xfrm>
            <a:off x="0" y="827574"/>
            <a:ext cx="12192000" cy="60304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7FECB-C233-45C3-9F8C-5817BDEC0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195" y="427523"/>
            <a:ext cx="5868005" cy="6249501"/>
          </a:xfrm>
        </p:spPr>
        <p:txBody>
          <a:bodyPr>
            <a:normAutofit fontScale="85000" lnSpcReduction="20000"/>
          </a:bodyPr>
          <a:lstStyle/>
          <a:p>
            <a:pPr marL="36900" indent="0">
              <a:buNone/>
            </a:pPr>
            <a:r>
              <a:rPr lang="en-NZ" sz="2400" u="sng" dirty="0">
                <a:ln>
                  <a:noFill/>
                </a:ln>
                <a:effectLst/>
              </a:rPr>
              <a:t>Scholarships and Awards: </a:t>
            </a:r>
          </a:p>
          <a:p>
            <a:pPr marL="36900" indent="0">
              <a:buNone/>
            </a:pPr>
            <a:endParaRPr lang="en-NZ" sz="1300" u="sng" dirty="0">
              <a:ln>
                <a:noFill/>
              </a:ln>
              <a:effectLst/>
            </a:endParaRPr>
          </a:p>
          <a:p>
            <a:pPr marL="36900" indent="0">
              <a:buNone/>
            </a:pPr>
            <a:r>
              <a:rPr lang="en-NZ" dirty="0">
                <a:ln>
                  <a:noFill/>
                </a:ln>
                <a:solidFill>
                  <a:srgbClr val="FF0000"/>
                </a:solidFill>
                <a:effectLst/>
              </a:rPr>
              <a:t>Prime Minister Scholarship Asia (PMSA) </a:t>
            </a:r>
          </a:p>
          <a:p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Postgraduate Research: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Ngata Centenary Doctoral Scholarship 2015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BRNZ Top Up Scholarship 2017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Health Research Society Canterbury (HRSC) Rutherford Prize for best presentation at Grand rounds 2016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R.H.T Bates Scholarship 2016 from the Royal Society of New Zealand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Prize in departmental promotional video competition</a:t>
            </a:r>
          </a:p>
          <a:p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Travel Funding: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BRNZ Travel Grant 2016,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Fields Institute Conference funding 2017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SIAM Student Travel Award 2016</a:t>
            </a:r>
          </a:p>
          <a:p>
            <a:pPr lvl="1"/>
            <a:r>
              <a:rPr lang="en-NZ" dirty="0" err="1">
                <a:ln>
                  <a:noFill/>
                </a:ln>
                <a:solidFill>
                  <a:sysClr val="windowText" lastClr="000000"/>
                </a:solidFill>
                <a:effectLst/>
              </a:rPr>
              <a:t>Te</a:t>
            </a:r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 </a:t>
            </a:r>
            <a:r>
              <a:rPr lang="en-NZ" dirty="0" err="1">
                <a:ln>
                  <a:noFill/>
                </a:ln>
                <a:solidFill>
                  <a:sysClr val="windowText" lastClr="000000"/>
                </a:solidFill>
                <a:effectLst/>
              </a:rPr>
              <a:t>Punenga</a:t>
            </a:r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 Grant 2016 </a:t>
            </a:r>
          </a:p>
          <a:p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During Undergraduate: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rgbClr val="00B0F0"/>
                </a:solidFill>
                <a:effectLst/>
              </a:rPr>
              <a:t>Society of Petroleum Engineering (SPE) </a:t>
            </a:r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Scholarship 2013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Vice Chancellor's Excellence Award 2013 </a:t>
            </a:r>
          </a:p>
          <a:p>
            <a:pPr marL="36900" indent="0">
              <a:buNone/>
            </a:pPr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Prior to 2010 and small awards neglected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BF8802-E231-4832-AAAC-DD0ED5A0A137}"/>
              </a:ext>
            </a:extLst>
          </p:cNvPr>
          <p:cNvSpPr txBox="1">
            <a:spLocks/>
          </p:cNvSpPr>
          <p:nvPr/>
        </p:nvSpPr>
        <p:spPr>
          <a:xfrm>
            <a:off x="5942995" y="400050"/>
            <a:ext cx="6182330" cy="60304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NZ" u="sng" dirty="0">
                <a:ln>
                  <a:noFill/>
                </a:ln>
                <a:effectLst/>
              </a:rPr>
              <a:t>Work History: </a:t>
            </a:r>
          </a:p>
          <a:p>
            <a:pPr marL="36900" indent="0">
              <a:buFont typeface="Wingdings 2" charset="2"/>
              <a:buNone/>
            </a:pPr>
            <a:endParaRPr lang="en-NZ" sz="700" u="sng" dirty="0">
              <a:ln>
                <a:noFill/>
              </a:ln>
              <a:effectLst/>
            </a:endParaRPr>
          </a:p>
          <a:p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University of Canterbury International College,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Statics Mechanics Lecturer -3 months</a:t>
            </a:r>
          </a:p>
          <a:p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University of Canterbury Maths Department	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Maths Tutor -6 years</a:t>
            </a:r>
          </a:p>
          <a:p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STOS (</a:t>
            </a:r>
            <a:r>
              <a:rPr lang="en-NZ" dirty="0">
                <a:ln>
                  <a:noFill/>
                </a:ln>
                <a:solidFill>
                  <a:srgbClr val="00B0F0"/>
                </a:solidFill>
                <a:effectLst/>
              </a:rPr>
              <a:t>Shell Todd Oil Services</a:t>
            </a:r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)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Internship: </a:t>
            </a:r>
            <a:r>
              <a:rPr lang="en-NZ" dirty="0" err="1">
                <a:ln>
                  <a:noFill/>
                </a:ln>
                <a:solidFill>
                  <a:sysClr val="windowText" lastClr="000000"/>
                </a:solidFill>
                <a:effectLst/>
              </a:rPr>
              <a:t>Māui</a:t>
            </a:r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 B production platform well Pressure Investigation.</a:t>
            </a:r>
          </a:p>
          <a:p>
            <a:r>
              <a:rPr lang="en-NZ" dirty="0" err="1">
                <a:ln>
                  <a:noFill/>
                </a:ln>
                <a:solidFill>
                  <a:sysClr val="windowText" lastClr="000000"/>
                </a:solidFill>
                <a:effectLst/>
              </a:rPr>
              <a:t>Tenix</a:t>
            </a:r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, Fabrication Workshop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Internship: </a:t>
            </a:r>
            <a:r>
              <a:rPr lang="en-NZ" dirty="0">
                <a:ln>
                  <a:noFill/>
                </a:ln>
                <a:solidFill>
                  <a:srgbClr val="00B0F0"/>
                </a:solidFill>
                <a:effectLst/>
              </a:rPr>
              <a:t>Pressure Vessel </a:t>
            </a:r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Quality Assurance </a:t>
            </a:r>
          </a:p>
          <a:p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HOME; High-end furniture store 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Sales Assistant</a:t>
            </a:r>
          </a:p>
          <a:p>
            <a:r>
              <a:rPr lang="en-NZ" dirty="0" err="1">
                <a:ln>
                  <a:noFill/>
                </a:ln>
                <a:solidFill>
                  <a:sysClr val="windowText" lastClr="000000"/>
                </a:solidFill>
                <a:effectLst/>
              </a:rPr>
              <a:t>Sunworld</a:t>
            </a:r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 Chinese Restaurant</a:t>
            </a:r>
          </a:p>
          <a:p>
            <a:pPr lvl="1"/>
            <a:r>
              <a:rPr lang="en-NZ" dirty="0">
                <a:ln>
                  <a:noFill/>
                </a:ln>
                <a:solidFill>
                  <a:sysClr val="windowText" lastClr="000000"/>
                </a:solidFill>
                <a:effectLst/>
              </a:rPr>
              <a:t>Waitress</a:t>
            </a:r>
          </a:p>
          <a:p>
            <a:pPr lvl="1"/>
            <a:endParaRPr lang="en-NZ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581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5459E35-BC8A-4A27-A9C8-47FB33B20DC2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71E64-D61A-4F62-BF6B-8726E02FE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33760" y="527439"/>
            <a:ext cx="10353762" cy="970450"/>
          </a:xfrm>
        </p:spPr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My PhD in 2 Mins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6380DD-5544-4C67-B466-B80DCD389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006"/>
            <a:ext cx="4572000" cy="4935994"/>
          </a:xfrm>
          <a:prstGeom prst="rect">
            <a:avLst/>
          </a:prstGeom>
        </p:spPr>
      </p:pic>
      <p:pic>
        <p:nvPicPr>
          <p:cNvPr id="8" name="Picture 4" descr="C:\Users\mlg77\Local Documents\6. Images\Cool model3.png">
            <a:extLst>
              <a:ext uri="{FF2B5EF4-FFF2-40B4-BE49-F238E27FC236}">
                <a16:creationId xmlns:a16="http://schemas.microsoft.com/office/drawing/2014/main" id="{8692C872-341F-4A20-A963-960242260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944" y="609884"/>
            <a:ext cx="3583874" cy="31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B184338-18A7-461E-9F3B-37EDAD45397F}"/>
              </a:ext>
            </a:extLst>
          </p:cNvPr>
          <p:cNvGrpSpPr/>
          <p:nvPr/>
        </p:nvGrpSpPr>
        <p:grpSpPr>
          <a:xfrm>
            <a:off x="8170120" y="3963834"/>
            <a:ext cx="3703121" cy="2798064"/>
            <a:chOff x="4485408" y="3501009"/>
            <a:chExt cx="4479080" cy="338437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2BCC78C-A731-46F4-8990-AECC6165328A}"/>
                </a:ext>
              </a:extLst>
            </p:cNvPr>
            <p:cNvGrpSpPr/>
            <p:nvPr/>
          </p:nvGrpSpPr>
          <p:grpSpPr>
            <a:xfrm>
              <a:off x="4485408" y="3501009"/>
              <a:ext cx="4479080" cy="3384376"/>
              <a:chOff x="1921413" y="1916832"/>
              <a:chExt cx="5321894" cy="4021204"/>
            </a:xfrm>
          </p:grpSpPr>
          <p:pic>
            <p:nvPicPr>
              <p:cNvPr id="12" name="Picture 2" descr="C:\Users\mlg77\Local Documents\6. Images\macro_micro_scale2.png">
                <a:extLst>
                  <a:ext uri="{FF2B5EF4-FFF2-40B4-BE49-F238E27FC236}">
                    <a16:creationId xmlns:a16="http://schemas.microsoft.com/office/drawing/2014/main" id="{89844B26-7684-4F3D-8245-2EF0EE03F2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1413" y="1916832"/>
                <a:ext cx="5321894" cy="3805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613834D-8A44-4280-BD35-0A7BEBE184EE}"/>
                  </a:ext>
                </a:extLst>
              </p:cNvPr>
              <p:cNvSpPr/>
              <p:nvPr/>
            </p:nvSpPr>
            <p:spPr>
              <a:xfrm>
                <a:off x="1921413" y="5710838"/>
                <a:ext cx="5321894" cy="22719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0EE463-5984-42C8-92C6-6C2F42694D48}"/>
                </a:ext>
              </a:extLst>
            </p:cNvPr>
            <p:cNvSpPr/>
            <p:nvPr/>
          </p:nvSpPr>
          <p:spPr>
            <a:xfrm>
              <a:off x="8748464" y="4077072"/>
              <a:ext cx="180000" cy="57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pic>
        <p:nvPicPr>
          <p:cNvPr id="15" name="Picture 7" descr="Image result for arrow">
            <a:extLst>
              <a:ext uri="{FF2B5EF4-FFF2-40B4-BE49-F238E27FC236}">
                <a16:creationId xmlns:a16="http://schemas.microsoft.com/office/drawing/2014/main" id="{2FE46880-5E03-4452-A9E1-8532358FD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5961" flipV="1">
            <a:off x="9323261" y="2674617"/>
            <a:ext cx="1614113" cy="10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Image result for arrow">
            <a:extLst>
              <a:ext uri="{FF2B5EF4-FFF2-40B4-BE49-F238E27FC236}">
                <a16:creationId xmlns:a16="http://schemas.microsoft.com/office/drawing/2014/main" id="{DCEABCD2-C518-4635-8B9D-6ADA7F1B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173842" flipV="1">
            <a:off x="3996520" y="1544590"/>
            <a:ext cx="1614113" cy="102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794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E5D6CA2-022F-4F19-900E-EEB390A4ACD6}"/>
              </a:ext>
            </a:extLst>
          </p:cNvPr>
          <p:cNvSpPr/>
          <p:nvPr/>
        </p:nvSpPr>
        <p:spPr>
          <a:xfrm>
            <a:off x="6096000" y="-118871"/>
            <a:ext cx="6096000" cy="69768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D66560-9951-4A9E-9986-98E624754A56}"/>
              </a:ext>
            </a:extLst>
          </p:cNvPr>
          <p:cNvSpPr/>
          <p:nvPr/>
        </p:nvSpPr>
        <p:spPr>
          <a:xfrm>
            <a:off x="374904" y="3580625"/>
            <a:ext cx="5325532" cy="3026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ACDE1A-874F-4E60-A030-71E4FB62D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4" y="3872061"/>
            <a:ext cx="4426944" cy="23797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3B0B71-DC7B-435F-8780-3D6255734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4" y="3915787"/>
            <a:ext cx="4489938" cy="241622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CA3A7A84-BF18-4630-A8C6-F334D7C40341}"/>
              </a:ext>
            </a:extLst>
          </p:cNvPr>
          <p:cNvGrpSpPr/>
          <p:nvPr/>
        </p:nvGrpSpPr>
        <p:grpSpPr>
          <a:xfrm>
            <a:off x="6294530" y="184410"/>
            <a:ext cx="5743456" cy="6591261"/>
            <a:chOff x="6294530" y="184410"/>
            <a:chExt cx="5743456" cy="6591261"/>
          </a:xfrm>
        </p:grpSpPr>
        <p:pic>
          <p:nvPicPr>
            <p:cNvPr id="7" name="Picture 3" descr="C:\Users\mlg77\Local Documents\Git\MG_PhD_Thesis\6. Wave Depth Paper\fig\GoldbeterFickianDiffusion.png">
              <a:extLst>
                <a:ext uri="{FF2B5EF4-FFF2-40B4-BE49-F238E27FC236}">
                  <a16:creationId xmlns:a16="http://schemas.microsoft.com/office/drawing/2014/main" id="{39300E62-24FD-41ED-B3B8-5D68447E4F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0196" y="3580625"/>
              <a:ext cx="3887790" cy="3161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DFEE8E-9E81-4C95-B8D3-15B9D5F86AE9}"/>
                </a:ext>
              </a:extLst>
            </p:cNvPr>
            <p:cNvSpPr/>
            <p:nvPr/>
          </p:nvSpPr>
          <p:spPr>
            <a:xfrm>
              <a:off x="7877761" y="3277375"/>
              <a:ext cx="452686" cy="33298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10" name="Picture 2" descr="C:\Users\mlg77\Local Documents\Git\MG_PhD_Thesis\6. Wave Depth Paper\fig\GoldbeterZeroDiffusion.png">
              <a:extLst>
                <a:ext uri="{FF2B5EF4-FFF2-40B4-BE49-F238E27FC236}">
                  <a16:creationId xmlns:a16="http://schemas.microsoft.com/office/drawing/2014/main" id="{8436525D-B5C6-4822-A0A6-BA25F93F36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579"/>
            <a:stretch/>
          </p:blipFill>
          <p:spPr bwMode="auto">
            <a:xfrm>
              <a:off x="8226971" y="369076"/>
              <a:ext cx="3413341" cy="3055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0F57A4-EF42-4101-8DEB-73131410C89E}"/>
                </a:ext>
              </a:extLst>
            </p:cNvPr>
            <p:cNvSpPr txBox="1"/>
            <p:nvPr/>
          </p:nvSpPr>
          <p:spPr>
            <a:xfrm rot="16200000">
              <a:off x="7251674" y="4939235"/>
              <a:ext cx="161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>
                  <a:solidFill>
                    <a:schemeClr val="bg1"/>
                  </a:solidFill>
                </a:rPr>
                <a:t>Spatial Position</a:t>
              </a:r>
            </a:p>
          </p:txBody>
        </p:sp>
        <p:sp>
          <p:nvSpPr>
            <p:cNvPr id="12" name="Up-Down Arrow 9">
              <a:extLst>
                <a:ext uri="{FF2B5EF4-FFF2-40B4-BE49-F238E27FC236}">
                  <a16:creationId xmlns:a16="http://schemas.microsoft.com/office/drawing/2014/main" id="{38A32208-8722-4E1D-83C4-4FCD67E5D262}"/>
                </a:ext>
              </a:extLst>
            </p:cNvPr>
            <p:cNvSpPr/>
            <p:nvPr/>
          </p:nvSpPr>
          <p:spPr>
            <a:xfrm>
              <a:off x="7515060" y="354112"/>
              <a:ext cx="349721" cy="2754848"/>
            </a:xfrm>
            <a:prstGeom prst="upDownArrow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tint val="44500"/>
                    <a:satMod val="160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2AA98E-0003-47E4-BF3B-DCCCFE2EA47B}"/>
                </a:ext>
              </a:extLst>
            </p:cNvPr>
            <p:cNvSpPr/>
            <p:nvPr/>
          </p:nvSpPr>
          <p:spPr>
            <a:xfrm>
              <a:off x="7996182" y="432130"/>
              <a:ext cx="452686" cy="32403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9E26A5-1682-4C06-9175-D2F435E4A8E9}"/>
                </a:ext>
              </a:extLst>
            </p:cNvPr>
            <p:cNvSpPr txBox="1"/>
            <p:nvPr/>
          </p:nvSpPr>
          <p:spPr>
            <a:xfrm rot="16200000">
              <a:off x="7397292" y="1747858"/>
              <a:ext cx="1619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>
                  <a:solidFill>
                    <a:schemeClr val="bg1"/>
                  </a:solidFill>
                </a:rPr>
                <a:t>Spatial Position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7D868A-F91E-4E40-9D53-7EF26A0AC97E}"/>
                </a:ext>
              </a:extLst>
            </p:cNvPr>
            <p:cNvSpPr txBox="1"/>
            <p:nvPr/>
          </p:nvSpPr>
          <p:spPr>
            <a:xfrm>
              <a:off x="6294530" y="248612"/>
              <a:ext cx="1167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>
                  <a:solidFill>
                    <a:schemeClr val="bg1"/>
                  </a:solidFill>
                </a:rPr>
                <a:t>Moderate </a:t>
              </a:r>
            </a:p>
            <a:p>
              <a:pPr algn="ctr"/>
              <a:r>
                <a:rPr lang="en-NZ" dirty="0">
                  <a:solidFill>
                    <a:schemeClr val="bg1"/>
                  </a:solidFill>
                </a:rPr>
                <a:t>Stimulus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F029096-C76B-4E43-8EDA-DF4A40F7A4DA}"/>
                </a:ext>
              </a:extLst>
            </p:cNvPr>
            <p:cNvSpPr txBox="1"/>
            <p:nvPr/>
          </p:nvSpPr>
          <p:spPr>
            <a:xfrm>
              <a:off x="6479477" y="2631044"/>
              <a:ext cx="990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>
                  <a:solidFill>
                    <a:schemeClr val="bg1"/>
                  </a:solidFill>
                </a:rPr>
                <a:t>Low </a:t>
              </a:r>
            </a:p>
            <a:p>
              <a:pPr algn="ctr"/>
              <a:r>
                <a:rPr lang="en-NZ" dirty="0">
                  <a:solidFill>
                    <a:schemeClr val="bg1"/>
                  </a:solidFill>
                </a:rPr>
                <a:t>Stimulus</a:t>
              </a:r>
            </a:p>
          </p:txBody>
        </p:sp>
        <p:sp>
          <p:nvSpPr>
            <p:cNvPr id="22" name="Up-Down Arrow 9">
              <a:extLst>
                <a:ext uri="{FF2B5EF4-FFF2-40B4-BE49-F238E27FC236}">
                  <a16:creationId xmlns:a16="http://schemas.microsoft.com/office/drawing/2014/main" id="{89CFFC09-EF96-4424-A5E1-E2AAEEA79026}"/>
                </a:ext>
              </a:extLst>
            </p:cNvPr>
            <p:cNvSpPr/>
            <p:nvPr/>
          </p:nvSpPr>
          <p:spPr>
            <a:xfrm>
              <a:off x="7526803" y="3852408"/>
              <a:ext cx="349721" cy="2754848"/>
            </a:xfrm>
            <a:prstGeom prst="upDownArrow">
              <a:avLst/>
            </a:prstGeom>
            <a:gradFill flip="none" rotWithShape="1">
              <a:gsLst>
                <a:gs pos="0">
                  <a:schemeClr val="bg1"/>
                </a:gs>
                <a:gs pos="50000">
                  <a:schemeClr val="bg1">
                    <a:tint val="44500"/>
                    <a:satMod val="160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65F880-604F-4B65-B3FA-7B8D1F5E7D9E}"/>
                </a:ext>
              </a:extLst>
            </p:cNvPr>
            <p:cNvSpPr txBox="1"/>
            <p:nvPr/>
          </p:nvSpPr>
          <p:spPr>
            <a:xfrm>
              <a:off x="6306273" y="3746908"/>
              <a:ext cx="1167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>
                  <a:solidFill>
                    <a:schemeClr val="bg1"/>
                  </a:solidFill>
                </a:rPr>
                <a:t>Moderate </a:t>
              </a:r>
            </a:p>
            <a:p>
              <a:pPr algn="ctr"/>
              <a:r>
                <a:rPr lang="en-NZ" dirty="0">
                  <a:solidFill>
                    <a:schemeClr val="bg1"/>
                  </a:solidFill>
                </a:rPr>
                <a:t>Stimulus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BC0C5E-13C8-4CC1-9506-EC992616BC9D}"/>
                </a:ext>
              </a:extLst>
            </p:cNvPr>
            <p:cNvSpPr txBox="1"/>
            <p:nvPr/>
          </p:nvSpPr>
          <p:spPr>
            <a:xfrm>
              <a:off x="6491220" y="6129340"/>
              <a:ext cx="990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NZ" dirty="0">
                  <a:solidFill>
                    <a:schemeClr val="bg1"/>
                  </a:solidFill>
                </a:rPr>
                <a:t>Low </a:t>
              </a:r>
            </a:p>
            <a:p>
              <a:pPr algn="ctr"/>
              <a:r>
                <a:rPr lang="en-NZ" dirty="0">
                  <a:solidFill>
                    <a:schemeClr val="bg1"/>
                  </a:solidFill>
                </a:rPr>
                <a:t>Stimulus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BF73C5-67BA-44B8-AAFB-DE4B9BB04215}"/>
                </a:ext>
              </a:extLst>
            </p:cNvPr>
            <p:cNvSpPr txBox="1"/>
            <p:nvPr/>
          </p:nvSpPr>
          <p:spPr>
            <a:xfrm>
              <a:off x="8974596" y="184410"/>
              <a:ext cx="269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solidFill>
                    <a:schemeClr val="bg1"/>
                  </a:solidFill>
                </a:rPr>
                <a:t>No Diffusion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5E37DA-0C63-414E-8DC8-D02B848EFD23}"/>
                </a:ext>
              </a:extLst>
            </p:cNvPr>
            <p:cNvSpPr txBox="1"/>
            <p:nvPr/>
          </p:nvSpPr>
          <p:spPr>
            <a:xfrm>
              <a:off x="9344620" y="3446656"/>
              <a:ext cx="269336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NZ" dirty="0">
                  <a:solidFill>
                    <a:schemeClr val="bg1"/>
                  </a:solidFill>
                </a:rPr>
                <a:t>Diffusion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0A25633-8964-45B5-AF35-E4470C270A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52" y="369076"/>
            <a:ext cx="4408168" cy="29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4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5E8902-F256-4101-8026-20052E857078}"/>
              </a:ext>
            </a:extLst>
          </p:cNvPr>
          <p:cNvSpPr/>
          <p:nvPr/>
        </p:nvSpPr>
        <p:spPr>
          <a:xfrm>
            <a:off x="0" y="2028825"/>
            <a:ext cx="12192000" cy="48291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85276-D8CD-4D0A-9569-43C9D85EA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803525"/>
            <a:ext cx="9448800" cy="2806699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742950" indent="-742950" algn="l">
              <a:buClrTx/>
              <a:buFont typeface="+mj-lt"/>
              <a:buAutoNum type="arabicPeriod"/>
            </a:pPr>
            <a:r>
              <a:rPr lang="en-NZ" sz="3600" dirty="0">
                <a:ln>
                  <a:noFill/>
                </a:ln>
                <a:solidFill>
                  <a:schemeClr val="bg1"/>
                </a:solidFill>
                <a:effectLst/>
              </a:rPr>
              <a:t>Problem</a:t>
            </a:r>
          </a:p>
          <a:p>
            <a:pPr marL="742950" indent="-742950" algn="l">
              <a:buClrTx/>
              <a:buFont typeface="+mj-lt"/>
              <a:buAutoNum type="arabicPeriod"/>
            </a:pPr>
            <a:r>
              <a:rPr lang="en-NZ" sz="3600" dirty="0">
                <a:ln>
                  <a:noFill/>
                </a:ln>
                <a:solidFill>
                  <a:schemeClr val="bg1"/>
                </a:solidFill>
                <a:effectLst/>
              </a:rPr>
              <a:t>Red Blood Cell Context</a:t>
            </a:r>
          </a:p>
          <a:p>
            <a:pPr marL="742950" indent="-742950" algn="l">
              <a:buClrTx/>
              <a:buFont typeface="+mj-lt"/>
              <a:buAutoNum type="arabicPeriod"/>
            </a:pPr>
            <a:r>
              <a:rPr lang="en-NZ" sz="3600" dirty="0">
                <a:ln>
                  <a:noFill/>
                </a:ln>
                <a:solidFill>
                  <a:schemeClr val="bg1"/>
                </a:solidFill>
                <a:effectLst/>
              </a:rPr>
              <a:t>Possible Solutions</a:t>
            </a:r>
          </a:p>
          <a:p>
            <a:pPr marL="742950" indent="-742950" algn="l">
              <a:buClrTx/>
              <a:buFont typeface="+mj-lt"/>
              <a:buAutoNum type="arabicPeriod"/>
            </a:pPr>
            <a:r>
              <a:rPr lang="en-NZ" sz="3600" dirty="0">
                <a:ln>
                  <a:noFill/>
                </a:ln>
                <a:solidFill>
                  <a:schemeClr val="bg1"/>
                </a:solidFill>
                <a:effectLst/>
              </a:rPr>
              <a:t>Conclusion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EBD694-9051-4548-9AB4-DFCC36605497}"/>
              </a:ext>
            </a:extLst>
          </p:cNvPr>
          <p:cNvSpPr/>
          <p:nvPr/>
        </p:nvSpPr>
        <p:spPr>
          <a:xfrm>
            <a:off x="0" y="-1"/>
            <a:ext cx="12192000" cy="202882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C0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B6646F-1CED-4C23-A23F-5ED3428792EA}"/>
              </a:ext>
            </a:extLst>
          </p:cNvPr>
          <p:cNvSpPr txBox="1">
            <a:spLocks/>
          </p:cNvSpPr>
          <p:nvPr/>
        </p:nvSpPr>
        <p:spPr>
          <a:xfrm>
            <a:off x="913795" y="171450"/>
            <a:ext cx="10353762" cy="13525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NZ" dirty="0">
                <a:solidFill>
                  <a:schemeClr val="bg1"/>
                </a:solidFill>
                <a:effectLst/>
              </a:rPr>
              <a:t>Modification Of Surface Stability Equation To Suit Red Blood Cells With HS</a:t>
            </a:r>
          </a:p>
        </p:txBody>
      </p:sp>
    </p:spTree>
    <p:extLst>
      <p:ext uri="{BB962C8B-B14F-4D97-AF65-F5344CB8AC3E}">
        <p14:creationId xmlns:p14="http://schemas.microsoft.com/office/powerpoint/2010/main" val="20843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F7B8822-7375-46A3-A009-8D05523A25F1}"/>
              </a:ext>
            </a:extLst>
          </p:cNvPr>
          <p:cNvSpPr/>
          <p:nvPr/>
        </p:nvSpPr>
        <p:spPr>
          <a:xfrm>
            <a:off x="0" y="-1"/>
            <a:ext cx="12192000" cy="158005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2797F2-9417-42ED-AB7D-6AF0773BB438}"/>
              </a:ext>
            </a:extLst>
          </p:cNvPr>
          <p:cNvSpPr/>
          <p:nvPr/>
        </p:nvSpPr>
        <p:spPr>
          <a:xfrm>
            <a:off x="0" y="-1"/>
            <a:ext cx="12192000" cy="6096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>
              <a:solidFill>
                <a:srgbClr val="00B0F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7F8708-DD2D-43E4-ABC2-6020CF949276}"/>
              </a:ext>
            </a:extLst>
          </p:cNvPr>
          <p:cNvSpPr/>
          <p:nvPr/>
        </p:nvSpPr>
        <p:spPr>
          <a:xfrm>
            <a:off x="0" y="1580050"/>
            <a:ext cx="12192000" cy="52779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9712E-900A-4593-B98A-31879309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chemeClr val="bg1"/>
                </a:solidFill>
                <a:effectLst/>
              </a:rPr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2B1A6-1E94-4719-AAC5-92D3EB630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915" y="2369558"/>
            <a:ext cx="3920179" cy="2038907"/>
          </a:xfrm>
        </p:spPr>
        <p:txBody>
          <a:bodyPr/>
          <a:lstStyle/>
          <a:p>
            <a:pPr marL="36900" indent="0" algn="ctr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Surface Stability Equation</a:t>
            </a:r>
          </a:p>
          <a:p>
            <a:pPr marL="36900" indent="0" algn="ctr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or</a:t>
            </a:r>
          </a:p>
          <a:p>
            <a:pPr marL="36900" indent="0" algn="ctr">
              <a:buClrTx/>
              <a:buNone/>
            </a:pPr>
            <a:r>
              <a:rPr lang="en-NZ" dirty="0">
                <a:ln>
                  <a:noFill/>
                </a:ln>
                <a:solidFill>
                  <a:schemeClr val="bg1"/>
                </a:solidFill>
                <a:effectLst/>
              </a:rPr>
              <a:t>Amplitude of Perturbation Equation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77009F-28B8-4D65-B799-19F6D1F6CBC4}"/>
              </a:ext>
            </a:extLst>
          </p:cNvPr>
          <p:cNvSpPr txBox="1"/>
          <p:nvPr/>
        </p:nvSpPr>
        <p:spPr>
          <a:xfrm>
            <a:off x="-66675" y="87869"/>
            <a:ext cx="117380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NZ" sz="2400" b="1" dirty="0">
                <a:solidFill>
                  <a:srgbClr val="C00000"/>
                </a:solidFill>
              </a:rPr>
              <a:t>1. Problem      </a:t>
            </a:r>
            <a:r>
              <a:rPr lang="en-NZ" sz="2400" b="1" dirty="0">
                <a:solidFill>
                  <a:schemeClr val="bg2">
                    <a:lumMod val="75000"/>
                    <a:lumOff val="25000"/>
                  </a:schemeClr>
                </a:solidFill>
              </a:rPr>
              <a:t>2. Red Blood Cell Context      3. Possible Solutions      4. Conclusion</a:t>
            </a:r>
          </a:p>
          <a:p>
            <a:endParaRPr lang="en-NZ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3D7AE6-04A6-41F9-BF4C-F860DB953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770"/>
          <a:stretch/>
        </p:blipFill>
        <p:spPr>
          <a:xfrm>
            <a:off x="5593278" y="2101781"/>
            <a:ext cx="5674279" cy="373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003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4374</TotalTime>
  <Words>604</Words>
  <Application>Microsoft Office PowerPoint</Application>
  <PresentationFormat>Widescreen</PresentationFormat>
  <Paragraphs>134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Calisto MT</vt:lpstr>
      <vt:lpstr>Cambria Math</vt:lpstr>
      <vt:lpstr>Trebuchet MS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PhD in 2 Mins</vt:lpstr>
      <vt:lpstr>PowerPoint Presentation</vt:lpstr>
      <vt:lpstr>PowerPoint Presentation</vt:lpstr>
      <vt:lpstr>Problem</vt:lpstr>
      <vt:lpstr>Surface Stability Equation</vt:lpstr>
      <vt:lpstr>Surface Stability Equation</vt:lpstr>
      <vt:lpstr>Relationship to Inner Surface</vt:lpstr>
      <vt:lpstr>Reb Blood Cells</vt:lpstr>
      <vt:lpstr>Reb Blood Cells</vt:lpstr>
      <vt:lpstr>Reb Blood Cells</vt:lpstr>
      <vt:lpstr>3 Possible Solutions</vt:lpstr>
      <vt:lpstr>3 Possible Solutions: a)</vt:lpstr>
      <vt:lpstr>3 Possible Solutions: b)</vt:lpstr>
      <vt:lpstr>3 Possible Solutions: b)</vt:lpstr>
      <vt:lpstr>3 Possible Solutions: c)</vt:lpstr>
      <vt:lpstr>3 Possible Solutions: c)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Goodman</dc:creator>
  <cp:lastModifiedBy>Michelle Goodman</cp:lastModifiedBy>
  <cp:revision>49</cp:revision>
  <dcterms:created xsi:type="dcterms:W3CDTF">2018-10-15T17:42:28Z</dcterms:created>
  <dcterms:modified xsi:type="dcterms:W3CDTF">2018-10-22T04:11:54Z</dcterms:modified>
</cp:coreProperties>
</file>